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448" r:id="rId5"/>
    <p:sldId id="2462" r:id="rId6"/>
    <p:sldId id="2466" r:id="rId7"/>
    <p:sldId id="259" r:id="rId8"/>
    <p:sldId id="2463" r:id="rId9"/>
    <p:sldId id="2464" r:id="rId10"/>
    <p:sldId id="2457" r:id="rId11"/>
    <p:sldId id="2465" r:id="rId12"/>
    <p:sldId id="2456" r:id="rId13"/>
    <p:sldId id="2436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9EB3C-538A-E96E-6A0E-3DC294326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AED44F-B314-D194-1327-3FB146BA1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3C0A1-DD40-F108-47AF-03ABC8404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8766F-A730-822A-E09A-9D6EEC195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4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B83AC-B987-D279-61B7-8950433C2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E3A1F-D018-5A10-0C34-B0E745D2C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32C11-6CF2-CB36-EC27-A2F3B9D3D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921E-6BC4-F735-BA10-210362983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1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395160"/>
            <a:ext cx="11490325" cy="823913"/>
          </a:xfrm>
        </p:spPr>
        <p:txBody>
          <a:bodyPr/>
          <a:lstStyle/>
          <a:p>
            <a:r>
              <a:rPr lang="en-US" dirty="0"/>
              <a:t>H </a:t>
            </a:r>
            <a:r>
              <a:rPr lang="el-GR" dirty="0" err="1"/>
              <a:t>Τεχνητη</a:t>
            </a:r>
            <a:r>
              <a:rPr lang="el-GR" dirty="0"/>
              <a:t> </a:t>
            </a:r>
            <a:r>
              <a:rPr lang="el-GR" dirty="0" err="1"/>
              <a:t>νοημοσυνη</a:t>
            </a:r>
            <a:r>
              <a:rPr lang="el-GR" dirty="0"/>
              <a:t> στη </a:t>
            </a:r>
            <a:r>
              <a:rPr lang="el-GR" dirty="0" err="1"/>
              <a:t>σΥγχρονη</a:t>
            </a:r>
            <a:r>
              <a:rPr lang="el-GR" dirty="0"/>
              <a:t> </a:t>
            </a:r>
            <a:r>
              <a:rPr lang="el-GR" dirty="0" err="1"/>
              <a:t>ζΩΗ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6691" y="4328266"/>
            <a:ext cx="10825018" cy="1804679"/>
          </a:xfrm>
        </p:spPr>
        <p:txBody>
          <a:bodyPr/>
          <a:lstStyle/>
          <a:p>
            <a:r>
              <a:rPr lang="el-GR" dirty="0"/>
              <a:t>Γιάννης Σεϊτανίδης, αρχισυντάκτης οικονομικού ρεπορτάζ «Πολίτης»</a:t>
            </a:r>
          </a:p>
          <a:p>
            <a:r>
              <a:rPr lang="el-GR" dirty="0"/>
              <a:t>αντιπρόεδρος Ένωσης Συντακτών Κύπρου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436" y="1705821"/>
            <a:ext cx="4114800" cy="1028144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επΙδραση</a:t>
            </a:r>
            <a:r>
              <a:rPr lang="el-GR" dirty="0"/>
              <a:t> στην </a:t>
            </a:r>
            <a:r>
              <a:rPr lang="el-GR" dirty="0" err="1"/>
              <a:t>δημοσιογραφΙα</a:t>
            </a:r>
            <a:r>
              <a:rPr lang="el-GR" dirty="0"/>
              <a:t>: </a:t>
            </a:r>
            <a:r>
              <a:rPr lang="el-GR" dirty="0" err="1"/>
              <a:t>απειλες</a:t>
            </a:r>
            <a:r>
              <a:rPr lang="el-GR" dirty="0"/>
              <a:t> και </a:t>
            </a:r>
            <a:r>
              <a:rPr lang="el-GR" dirty="0" err="1"/>
              <a:t>ευκαιριες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rmAutofit/>
          </a:bodyPr>
          <a:lstStyle/>
          <a:p>
            <a:r>
              <a:rPr lang="el-GR" sz="4000" spc="300" dirty="0" err="1"/>
              <a:t>ευχαριστω</a:t>
            </a:r>
            <a:endParaRPr lang="en-US" sz="4000" spc="300" dirty="0"/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28" name="Online Image Placeholder 27" descr="Envelope">
            <a:extLst>
              <a:ext uri="{FF2B5EF4-FFF2-40B4-BE49-F238E27FC236}">
                <a16:creationId xmlns:a16="http://schemas.microsoft.com/office/drawing/2014/main" id="{D4D09222-33EB-4F99-9A89-51E2E1E97584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l-GR" dirty="0"/>
              <a:t>Γιάννης Σεϊτανίδης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seitanid@gmail.com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l-GR" dirty="0"/>
              <a:t>ΕΝΩΣΗ ΣΥΝΤΑΚΤΩΝ ΚΥΠΡΟΥ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8820" y="526473"/>
            <a:ext cx="4114800" cy="5351290"/>
          </a:xfrm>
        </p:spPr>
        <p:txBody>
          <a:bodyPr/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εφαρμογές αυτοματοποίησης στην παραγωγή περιεχομένου δεν είναι κάτι νέο</a:t>
            </a:r>
          </a:p>
          <a:p>
            <a:endParaRPr lang="el-G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που έχει αλλάξει είναι η  μαζικότητα της χρήσης των εφαρμογών, η ευκολία στη χρήση και φυσικά η ικανότητα των συστημάτων ΤΝ να μαθαίνουν. Και είμαστε ακόμη στην αρχή.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02E64-D7DB-5979-C537-B1EA917B4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3A8D8B9A-4469-482D-DB78-8050ACE0E4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0990D2-121D-A27D-2116-23EF69172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8820" y="526473"/>
            <a:ext cx="4114800" cy="5351290"/>
          </a:xfrm>
        </p:spPr>
        <p:txBody>
          <a:bodyPr/>
          <a:lstStyle/>
          <a:p>
            <a:r>
              <a:rPr lang="el-GR" dirty="0"/>
              <a:t>Δημοσιογραφία και παραγωγική ΤΝ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CCB2C-FA59-EAF5-BEE7-5BE70EF5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126B91-9819-54B7-B915-0A49EA3EE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34750"/>
              </p:ext>
            </p:extLst>
          </p:nvPr>
        </p:nvGraphicFramePr>
        <p:xfrm>
          <a:off x="6502400" y="1791856"/>
          <a:ext cx="4681220" cy="5485032"/>
        </p:xfrm>
        <a:graphic>
          <a:graphicData uri="http://schemas.openxmlformats.org/drawingml/2006/table">
            <a:tbl>
              <a:tblPr/>
              <a:tblGrid>
                <a:gridCol w="1976582">
                  <a:extLst>
                    <a:ext uri="{9D8B030D-6E8A-4147-A177-3AD203B41FA5}">
                      <a16:colId xmlns:a16="http://schemas.microsoft.com/office/drawing/2014/main" val="1592698242"/>
                    </a:ext>
                  </a:extLst>
                </a:gridCol>
                <a:gridCol w="2704638">
                  <a:extLst>
                    <a:ext uri="{9D8B030D-6E8A-4147-A177-3AD203B41FA5}">
                      <a16:colId xmlns:a16="http://schemas.microsoft.com/office/drawing/2014/main" val="1459472505"/>
                    </a:ext>
                  </a:extLst>
                </a:gridCol>
              </a:tblGrid>
              <a:tr h="47650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30 </a:t>
                      </a:r>
                      <a:r>
                        <a:rPr lang="el-GR" b="1" dirty="0" err="1">
                          <a:effectLst/>
                        </a:rPr>
                        <a:t>Νοεμβ</a:t>
                      </a:r>
                      <a:r>
                        <a:rPr lang="el-GR" b="1" dirty="0">
                          <a:effectLst/>
                        </a:rPr>
                        <a:t>.</a:t>
                      </a:r>
                      <a:r>
                        <a:rPr lang="en-US" b="1" dirty="0">
                          <a:effectLst/>
                        </a:rPr>
                        <a:t> 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OpenAI </a:t>
                      </a:r>
                      <a:r>
                        <a:rPr lang="el-GR" dirty="0">
                          <a:effectLst/>
                        </a:rPr>
                        <a:t>λανσάρει το </a:t>
                      </a:r>
                      <a:r>
                        <a:rPr lang="en-US" dirty="0">
                          <a:effectLst/>
                        </a:rPr>
                        <a:t> ChatGPT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220514"/>
                  </a:ext>
                </a:extLst>
              </a:tr>
              <a:tr h="2314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effectLst/>
                        </a:rPr>
                        <a:t>Μάρτιος</a:t>
                      </a:r>
                      <a:r>
                        <a:rPr lang="en-US" b="1" dirty="0">
                          <a:effectLst/>
                        </a:rPr>
                        <a:t> 2023</a:t>
                      </a:r>
                    </a:p>
                    <a:p>
                      <a:pPr algn="l"/>
                      <a:endParaRPr lang="en-US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>
                          <a:effectLst/>
                        </a:rPr>
                        <a:t>Η </a:t>
                      </a:r>
                      <a:r>
                        <a:rPr lang="en-US" dirty="0">
                          <a:effectLst/>
                        </a:rPr>
                        <a:t>Google </a:t>
                      </a:r>
                      <a:r>
                        <a:rPr lang="el-GR" dirty="0">
                          <a:effectLst/>
                        </a:rPr>
                        <a:t>και η </a:t>
                      </a:r>
                      <a:r>
                        <a:rPr lang="en-US" dirty="0">
                          <a:effectLst/>
                        </a:rPr>
                        <a:t>Microsoft </a:t>
                      </a:r>
                      <a:r>
                        <a:rPr lang="el-GR" dirty="0">
                          <a:effectLst/>
                        </a:rPr>
                        <a:t>αρχίζουν να διαθέτουν δυνατότητες </a:t>
                      </a:r>
                      <a:r>
                        <a:rPr lang="en-US" dirty="0" err="1">
                          <a:effectLst/>
                        </a:rPr>
                        <a:t>GenAI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l-GR" dirty="0">
                          <a:effectLst/>
                        </a:rPr>
                        <a:t>στις υπάρχουσες εφαρμογές τους. Τακτικές ανανεωμένες κυκλοφορίες εργαλείων </a:t>
                      </a:r>
                      <a:r>
                        <a:rPr lang="en-US" dirty="0" err="1">
                          <a:effectLst/>
                        </a:rPr>
                        <a:t>GenAI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l-GR" dirty="0">
                          <a:effectLst/>
                        </a:rPr>
                        <a:t>σε άλλα μέσα: π.χ. </a:t>
                      </a:r>
                      <a:r>
                        <a:rPr lang="en-US" dirty="0">
                          <a:effectLst/>
                        </a:rPr>
                        <a:t>Canva text to image design tools, Midjourney text to video, </a:t>
                      </a:r>
                      <a:r>
                        <a:rPr lang="en-US" dirty="0" err="1">
                          <a:effectLst/>
                        </a:rPr>
                        <a:t>ElevenLabs</a:t>
                      </a:r>
                      <a:r>
                        <a:rPr lang="en-US" dirty="0">
                          <a:effectLst/>
                        </a:rPr>
                        <a:t> text to speech.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369106"/>
                  </a:ext>
                </a:extLst>
              </a:tr>
              <a:tr h="272286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609005"/>
                  </a:ext>
                </a:extLst>
              </a:tr>
              <a:tr h="685116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261894"/>
                  </a:ext>
                </a:extLst>
              </a:tr>
              <a:tr h="685116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63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65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ΕΥΚΑΙΡΙΕΣ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3" y="1348509"/>
            <a:ext cx="4646246" cy="363274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μεγάλο κέρδος σε ένα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newsroom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ότι η αυτοματοποίηση θα απελευθερώσει πόρους και εργατοώρες σε μια εποχή που το κοινό ζητά πρωτογενές ερευνητικό περιεχόμενο.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λεγόμενη ροή σε ένα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 να γίνεται αυτόματα και ο δημοσιογράφος θα εστιάζει στο ρεπορτάζ ή σε μια έρευνα. Σε ένα τηλεοπτικό στούντιο η διαδικασία του μοντάζ επιταχύνεται.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E7022-0F88-4432-5CFE-B4B49CB44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D35B0-73C5-C5E2-E8D5-D9ECC319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ΕΥΚΑΙΡΙΕΣ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E281DF44-B03D-4A18-E3D4-057AEBEBBD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C6D0C6-830E-B1E5-C848-830ED6703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3" y="1348509"/>
            <a:ext cx="4646246" cy="36327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Αυτόματη Συγγραφή Άρθρων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Αυτόματη Επεξεργασία Κειμένου</a:t>
            </a:r>
            <a:endParaRPr lang="en-US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Ανάλυση Δεδομένων και Τάσεων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Προσωποποιημένη Ενημέρωση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Ανίχνευση Ψευδών Ειδήσεων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Νέα πηγή εσόδων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D5996-9FBB-9161-0F85-23B54753D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5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13E5B-3747-0228-0F78-040E4CA5B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AF332D00-EF89-AF6D-B9A7-6A9EBC724E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0B812-14EE-1FEC-5A20-414BCF6344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947" y="526473"/>
            <a:ext cx="4114800" cy="53512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απειλές</a:t>
            </a:r>
          </a:p>
          <a:p>
            <a:pPr>
              <a:lnSpc>
                <a:spcPct val="150000"/>
              </a:lnSpc>
            </a:pPr>
            <a:endParaRPr lang="el-G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βασική πρόκληση είναι ανάλογη με αυτή που ζούμε στον κόσμο των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l-G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Τα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fake news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η διαφάνεια στη παραγωγή περιεχομένου.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αναγνώστης πρέπει να ξέρει ότι η είδηση που διαβάζει παράγεται με τη χρήση εφαρμογών ΤΝ.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B1667-46F4-57D4-9CD6-57125DEB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2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909" y="149588"/>
            <a:ext cx="5251450" cy="1661297"/>
          </a:xfrm>
        </p:spPr>
        <p:txBody>
          <a:bodyPr>
            <a:normAutofit/>
          </a:bodyPr>
          <a:lstStyle/>
          <a:p>
            <a:r>
              <a:rPr lang="el-GR" dirty="0"/>
              <a:t>ΔΙΑΦΑΝΕΙΑ</a:t>
            </a:r>
            <a:endParaRPr lang="en-US" dirty="0"/>
          </a:p>
        </p:txBody>
      </p:sp>
      <p:pic>
        <p:nvPicPr>
          <p:cNvPr id="13" name="Picture Placeholder 12" descr="close up of computer on top of table against a brick wall">
            <a:extLst>
              <a:ext uri="{FF2B5EF4-FFF2-40B4-BE49-F238E27FC236}">
                <a16:creationId xmlns:a16="http://schemas.microsoft.com/office/drawing/2014/main" id="{90BB9493-60B4-4B89-89CE-E1F8BF6C4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B041BDE-52A6-24F0-7515-359BF5308519}"/>
              </a:ext>
            </a:extLst>
          </p:cNvPr>
          <p:cNvSpPr txBox="1">
            <a:spLocks/>
          </p:cNvSpPr>
          <p:nvPr/>
        </p:nvSpPr>
        <p:spPr>
          <a:xfrm>
            <a:off x="7151947" y="1958109"/>
            <a:ext cx="4114800" cy="2715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DC0CC-4A1B-26EB-8C54-F0B221F4ECA4}"/>
              </a:ext>
            </a:extLst>
          </p:cNvPr>
          <p:cNvSpPr txBox="1"/>
          <p:nvPr/>
        </p:nvSpPr>
        <p:spPr>
          <a:xfrm>
            <a:off x="6382327" y="2787992"/>
            <a:ext cx="4368799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προετοιμασία της παρουσίασης 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έγινε με τη χρήση του </a:t>
            </a:r>
            <a:r>
              <a:rPr lang="el-G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tGPT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CC29-7B5E-C077-6CD3-D924CF7C1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3C40E9-F446-11C9-4E2A-30E3DE21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sz="1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απειλεσ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5BC93971-397A-6531-1F05-D25A52AFE0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6ECF9C-D865-0309-46AA-4800EFBA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3" y="1348509"/>
            <a:ext cx="4646246" cy="36327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Ανθρώπινη Απομάκρυνση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Διάχυση Ψευδών Ειδήσεων</a:t>
            </a:r>
            <a:endParaRPr lang="el-G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Εξάρτηση από την Τεχνολογία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Προβλήματα Απορρήτου και Προστασίας Δεδομένων</a:t>
            </a:r>
            <a:endParaRPr lang="el-G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Απώλεια θέσεων εργασίας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08459-3FDD-8BC8-17F0-04917023C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Συμπερασματα</a:t>
            </a:r>
            <a:endParaRPr lang="en-US" dirty="0"/>
          </a:p>
        </p:txBody>
      </p:sp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60945"/>
            <a:ext cx="5669280" cy="42083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αναγνώστης πρέπει να ξέρει ότι σε ένα κείμενο υπήρξε συμβολή εργαλείων ΤΝ.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μπορεί να εξαφανιστεί ο ανθρώπινος παράγοντας στη δημοσιογραφία.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επαγγελματίες δημοσιογράφοι έχουν μπροστά τους μια ευκαιρία: σε έναν ωκεανό αβεβαιότητας και παραπληροφόρησης ο Τύπος πρέπει να απ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οτελέσει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φάρο ασφάλειας</a:t>
            </a:r>
          </a:p>
          <a:p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Ανάγκη ανάπτυξης ψηφιακών δεξιοτήτων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" id="{969BE826-8665-45F1-A77E-2C1BF61E0D92}" vid="{76896FC0-3EF9-4C10-B34C-BB4B0D9C6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dcmitype/"/>
    <ds:schemaRef ds:uri="230e9df3-be65-4c73-a93b-d1236ebd677e"/>
    <ds:schemaRef ds:uri="http://schemas.microsoft.com/sharepoint/v3"/>
    <ds:schemaRef ds:uri="http://purl.org/dc/elements/1.1/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3D5DB56-3A71-4638-9571-EE877FD66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{EDC88E49-7CFE-4A6B-8A18-63C9546251B8}tf55661986_win32</Template>
  <TotalTime>61</TotalTime>
  <Words>360</Words>
  <Application>Microsoft Office PowerPoint</Application>
  <PresentationFormat>Widescreen</PresentationFormat>
  <Paragraphs>55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Biome Light</vt:lpstr>
      <vt:lpstr>Calibri</vt:lpstr>
      <vt:lpstr>Calibri Light</vt:lpstr>
      <vt:lpstr>Wingdings</vt:lpstr>
      <vt:lpstr>Office Theme</vt:lpstr>
      <vt:lpstr>H Τεχνητη νοημοσυνη στη σΥγχρονη ζΩΗ</vt:lpstr>
      <vt:lpstr>PowerPoint Presentation</vt:lpstr>
      <vt:lpstr>PowerPoint Presentation</vt:lpstr>
      <vt:lpstr>ΟΙ ΕΥΚΑΙΡΙΕΣ</vt:lpstr>
      <vt:lpstr>ΟΙ ΕΥΚΑΙΡΙΕΣ</vt:lpstr>
      <vt:lpstr>PowerPoint Presentation</vt:lpstr>
      <vt:lpstr>ΔΙΑΦΑΝΕΙΑ</vt:lpstr>
      <vt:lpstr>Οι απειλεσ</vt:lpstr>
      <vt:lpstr>Συμπερασματα</vt:lpstr>
      <vt:lpstr>ευχαριστω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Τεχνητη νοημοσυνη στη σΥγχρονη ζΩΗ</dc:title>
  <dc:creator>Yiannis Seitanides</dc:creator>
  <cp:lastModifiedBy>Yiannis Seitanides</cp:lastModifiedBy>
  <cp:revision>6</cp:revision>
  <cp:lastPrinted>2024-02-11T18:38:12Z</cp:lastPrinted>
  <dcterms:created xsi:type="dcterms:W3CDTF">2024-02-09T12:00:11Z</dcterms:created>
  <dcterms:modified xsi:type="dcterms:W3CDTF">2024-02-11T18:40:12Z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